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69" r:id="rId4"/>
    <p:sldId id="259" r:id="rId5"/>
    <p:sldId id="260" r:id="rId6"/>
    <p:sldId id="262" r:id="rId7"/>
    <p:sldId id="261" r:id="rId8"/>
    <p:sldId id="270" r:id="rId9"/>
    <p:sldId id="273" r:id="rId10"/>
    <p:sldId id="266" r:id="rId11"/>
    <p:sldId id="274" r:id="rId12"/>
    <p:sldId id="271" r:id="rId13"/>
    <p:sldId id="267" r:id="rId14"/>
    <p:sldId id="275"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0D2A7A-A950-4E0B-892A-5FDF1F7A0BB1}" v="116" dt="2021-12-09T03:23:07.456"/>
    <p1510:client id="{4BF28BF3-7C0C-B194-1B13-DB1190588DD2}" v="3232" dt="2021-12-12T18:22:12.611"/>
    <p1510:client id="{6198FB0C-B1F3-6792-B099-9E79C991A8CA}" v="2" dt="2021-12-13T01:27:53.869"/>
    <p1510:client id="{78066C15-99E4-142E-27CF-59CB6E69C901}" v="430" dt="2021-12-12T19:17:59.526"/>
    <p1510:client id="{7ACBC5D7-DA42-E317-E303-676DC36BFB71}" v="117" dt="2021-12-12T18:38:50.677"/>
    <p1510:client id="{973AE67E-C3AA-51D7-66BB-8CC67C0C8DC2}" v="412" dt="2021-12-13T03:45:52.869"/>
    <p1510:client id="{A0A433E8-DCC0-4F55-FC7B-B1739666A164}" v="58" dt="2021-12-13T02:34:24.176"/>
    <p1510:client id="{A0ED650B-9128-0BA6-FF84-48133D60D374}" v="22" dt="2021-12-12T18:25:15.871"/>
    <p1510:client id="{E665B5DD-FCD4-FFF4-0600-88725E6401E2}" v="65" dt="2021-12-12T18:34:22.4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342"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geoffreydromard.com/wine-tours-to-newcastle/"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599663F3-0C2E-42B7-89DF-2124D6D0539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9091" r="23298"/>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7981" y="1122363"/>
            <a:ext cx="4720783" cy="3204134"/>
          </a:xfrm>
        </p:spPr>
        <p:txBody>
          <a:bodyPr anchor="b">
            <a:normAutofit/>
          </a:bodyPr>
          <a:lstStyle/>
          <a:p>
            <a:pPr algn="l"/>
            <a:r>
              <a:rPr lang="en-US" sz="4800">
                <a:cs typeface="Calibri Light"/>
              </a:rPr>
              <a:t>Bacchus Winery Case Study</a:t>
            </a:r>
            <a:br>
              <a:rPr lang="en-US" sz="4800">
                <a:cs typeface="Calibri Light"/>
              </a:rPr>
            </a:br>
            <a:r>
              <a:rPr lang="en-US" sz="3200">
                <a:cs typeface="Calibri Light"/>
              </a:rPr>
              <a:t>CSD 310</a:t>
            </a:r>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rmAutofit/>
          </a:bodyPr>
          <a:lstStyle/>
          <a:p>
            <a:pPr algn="l"/>
            <a:r>
              <a:rPr lang="en-US" sz="2000" dirty="0">
                <a:cs typeface="Calibri"/>
              </a:rPr>
              <a:t>Alpha Group</a:t>
            </a:r>
          </a:p>
          <a:p>
            <a:pPr algn="l"/>
            <a:r>
              <a:rPr lang="en-US" sz="2000" dirty="0">
                <a:cs typeface="Calibri"/>
              </a:rPr>
              <a:t>Bordwell, </a:t>
            </a:r>
            <a:r>
              <a:rPr lang="en-US" sz="2000" dirty="0" err="1">
                <a:cs typeface="Calibri"/>
              </a:rPr>
              <a:t>Hadi</a:t>
            </a:r>
            <a:r>
              <a:rPr lang="en-US" sz="2000" dirty="0">
                <a:cs typeface="Calibri"/>
              </a:rPr>
              <a:t>, Morales, Songcuan</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27C2878E-42B3-45C2-8596-1668A334AE07}"/>
              </a:ext>
            </a:extLst>
          </p:cNvPr>
          <p:cNvSpPr txBox="1"/>
          <p:nvPr/>
        </p:nvSpPr>
        <p:spPr>
          <a:xfrm>
            <a:off x="9990756"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Report 2 Description:</a:t>
            </a:r>
          </a:p>
        </p:txBody>
      </p:sp>
      <p:sp>
        <p:nvSpPr>
          <p:cNvPr id="3" name="Content Placeholder 2">
            <a:extLst>
              <a:ext uri="{FF2B5EF4-FFF2-40B4-BE49-F238E27FC236}">
                <a16:creationId xmlns:a16="http://schemas.microsoft.com/office/drawing/2014/main" id="{F9340555-0A68-4335-B968-1339E8FB0B0E}"/>
              </a:ext>
            </a:extLst>
          </p:cNvPr>
          <p:cNvSpPr>
            <a:spLocks noGrp="1"/>
          </p:cNvSpPr>
          <p:nvPr>
            <p:ph idx="1"/>
          </p:nvPr>
        </p:nvSpPr>
        <p:spPr/>
        <p:txBody>
          <a:bodyPr vert="horz" lIns="91440" tIns="45720" rIns="91440" bIns="45720" rtlCol="0" anchor="t">
            <a:normAutofit/>
          </a:bodyPr>
          <a:lstStyle/>
          <a:p>
            <a:pPr marL="0" indent="0">
              <a:buNone/>
            </a:pPr>
            <a:r>
              <a:rPr lang="en-US">
                <a:cs typeface="Calibri" panose="020F0502020204030204"/>
              </a:rPr>
              <a:t>The second report generated was displayed to account for total hours worked among the employees, including the Department Heads, marketing assistant, as well as the 20 employees of the Production Line, denoted by characters A through S. Through our reports The Bacchus brothers can tell where they can make certain decisions in a particular department to maximize time within production hours.</a:t>
            </a:r>
          </a:p>
        </p:txBody>
      </p:sp>
    </p:spTree>
    <p:extLst>
      <p:ext uri="{BB962C8B-B14F-4D97-AF65-F5344CB8AC3E}">
        <p14:creationId xmlns:p14="http://schemas.microsoft.com/office/powerpoint/2010/main" val="3656493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838200" y="66301"/>
            <a:ext cx="10515600" cy="832505"/>
          </a:xfrm>
        </p:spPr>
        <p:txBody>
          <a:bodyPr/>
          <a:lstStyle/>
          <a:p>
            <a:pPr algn="ctr"/>
            <a:r>
              <a:rPr lang="en-US" b="1" u="sng" dirty="0">
                <a:cs typeface="Calibri Light" panose="020F0302020204030204"/>
              </a:rPr>
              <a:t>Report 2:</a:t>
            </a:r>
          </a:p>
        </p:txBody>
      </p:sp>
      <p:pic>
        <p:nvPicPr>
          <p:cNvPr id="4" name="Picture 5" descr="A picture containing table&#10;&#10;Description automatically generated">
            <a:extLst>
              <a:ext uri="{FF2B5EF4-FFF2-40B4-BE49-F238E27FC236}">
                <a16:creationId xmlns:a16="http://schemas.microsoft.com/office/drawing/2014/main" id="{AD14D5E8-8949-4115-B9B4-2EB2BF3079AA}"/>
              </a:ext>
            </a:extLst>
          </p:cNvPr>
          <p:cNvPicPr>
            <a:picLocks noGrp="1" noChangeAspect="1"/>
          </p:cNvPicPr>
          <p:nvPr>
            <p:ph idx="1"/>
          </p:nvPr>
        </p:nvPicPr>
        <p:blipFill>
          <a:blip r:embed="rId3"/>
          <a:stretch>
            <a:fillRect/>
          </a:stretch>
        </p:blipFill>
        <p:spPr>
          <a:xfrm>
            <a:off x="2088603" y="769171"/>
            <a:ext cx="7806982" cy="6022528"/>
          </a:xfrm>
        </p:spPr>
      </p:pic>
    </p:spTree>
    <p:extLst>
      <p:ext uri="{BB962C8B-B14F-4D97-AF65-F5344CB8AC3E}">
        <p14:creationId xmlns:p14="http://schemas.microsoft.com/office/powerpoint/2010/main" val="251574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838200" y="66301"/>
            <a:ext cx="10515600" cy="832505"/>
          </a:xfrm>
        </p:spPr>
        <p:txBody>
          <a:bodyPr/>
          <a:lstStyle/>
          <a:p>
            <a:pPr algn="ctr"/>
            <a:r>
              <a:rPr lang="en-US" b="1" u="sng" dirty="0">
                <a:cs typeface="Calibri Light" panose="020F0302020204030204"/>
              </a:rPr>
              <a:t>Report 2 Result:</a:t>
            </a:r>
          </a:p>
        </p:txBody>
      </p:sp>
      <p:sp>
        <p:nvSpPr>
          <p:cNvPr id="3" name="Title 1">
            <a:extLst>
              <a:ext uri="{FF2B5EF4-FFF2-40B4-BE49-F238E27FC236}">
                <a16:creationId xmlns:a16="http://schemas.microsoft.com/office/drawing/2014/main" id="{3AEECEE1-73EB-4CFE-9503-47FBFDDF5C0E}"/>
              </a:ext>
            </a:extLst>
          </p:cNvPr>
          <p:cNvSpPr txBox="1">
            <a:spLocks/>
          </p:cNvSpPr>
          <p:nvPr/>
        </p:nvSpPr>
        <p:spPr>
          <a:xfrm>
            <a:off x="639209" y="2067955"/>
            <a:ext cx="10515600" cy="1769949"/>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cs typeface="Calibri Light" panose="020F0302020204030204"/>
              </a:rPr>
              <a:t>There has been minimal work over the last 3 quarters, and it shows Maria has been putting in extra time leading to some possible recognition to keep up the hard work.</a:t>
            </a:r>
            <a:endParaRPr lang="en-US" dirty="0"/>
          </a:p>
        </p:txBody>
      </p:sp>
    </p:spTree>
    <p:extLst>
      <p:ext uri="{BB962C8B-B14F-4D97-AF65-F5344CB8AC3E}">
        <p14:creationId xmlns:p14="http://schemas.microsoft.com/office/powerpoint/2010/main" val="1402249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Report 3 Description:</a:t>
            </a:r>
          </a:p>
        </p:txBody>
      </p:sp>
      <p:sp>
        <p:nvSpPr>
          <p:cNvPr id="3" name="Content Placeholder 2">
            <a:extLst>
              <a:ext uri="{FF2B5EF4-FFF2-40B4-BE49-F238E27FC236}">
                <a16:creationId xmlns:a16="http://schemas.microsoft.com/office/drawing/2014/main" id="{F9340555-0A68-4335-B968-1339E8FB0B0E}"/>
              </a:ext>
            </a:extLst>
          </p:cNvPr>
          <p:cNvSpPr>
            <a:spLocks noGrp="1"/>
          </p:cNvSpPr>
          <p:nvPr>
            <p:ph idx="1"/>
          </p:nvPr>
        </p:nvSpPr>
        <p:spPr/>
        <p:txBody>
          <a:bodyPr vert="horz" lIns="91440" tIns="45720" rIns="91440" bIns="45720" rtlCol="0" anchor="t">
            <a:normAutofit/>
          </a:bodyPr>
          <a:lstStyle/>
          <a:p>
            <a:r>
              <a:rPr lang="en-US" dirty="0">
                <a:cs typeface="Calibri"/>
              </a:rPr>
              <a:t>Within this report we generated the total amount of each wine sold per distributor and then we can analyze which aren't selling as well among Bacchus Winery's Distributors and possibly can up the par on a better selling wine there or delete that inventory if necessary.</a:t>
            </a:r>
          </a:p>
        </p:txBody>
      </p:sp>
    </p:spTree>
    <p:extLst>
      <p:ext uri="{BB962C8B-B14F-4D97-AF65-F5344CB8AC3E}">
        <p14:creationId xmlns:p14="http://schemas.microsoft.com/office/powerpoint/2010/main" val="3865562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Report 3:</a:t>
            </a:r>
          </a:p>
        </p:txBody>
      </p:sp>
      <p:pic>
        <p:nvPicPr>
          <p:cNvPr id="4" name="Picture 5">
            <a:extLst>
              <a:ext uri="{FF2B5EF4-FFF2-40B4-BE49-F238E27FC236}">
                <a16:creationId xmlns:a16="http://schemas.microsoft.com/office/drawing/2014/main" id="{AD14D5E8-8949-4115-B9B4-2EB2BF3079AA}"/>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302785" y="2253301"/>
            <a:ext cx="9856759" cy="2183128"/>
          </a:xfrm>
        </p:spPr>
      </p:pic>
    </p:spTree>
    <p:extLst>
      <p:ext uri="{BB962C8B-B14F-4D97-AF65-F5344CB8AC3E}">
        <p14:creationId xmlns:p14="http://schemas.microsoft.com/office/powerpoint/2010/main" val="29776829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Report 3 Result:</a:t>
            </a:r>
          </a:p>
        </p:txBody>
      </p:sp>
      <p:sp>
        <p:nvSpPr>
          <p:cNvPr id="8" name="Title 1">
            <a:extLst>
              <a:ext uri="{FF2B5EF4-FFF2-40B4-BE49-F238E27FC236}">
                <a16:creationId xmlns:a16="http://schemas.microsoft.com/office/drawing/2014/main" id="{E05F3CF6-F7A2-41DE-A243-F412D9DB6B25}"/>
              </a:ext>
            </a:extLst>
          </p:cNvPr>
          <p:cNvSpPr txBox="1">
            <a:spLocks/>
          </p:cNvSpPr>
          <p:nvPr/>
        </p:nvSpPr>
        <p:spPr>
          <a:xfrm>
            <a:off x="752804" y="1969985"/>
            <a:ext cx="10515600" cy="244746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cs typeface="Calibri Light" panose="020F0302020204030204"/>
              </a:rPr>
              <a:t> Vineyard + is a low selling distributor and Bacchus may need to search for a different distributor. Dolphin Cove may need some talking to about increasing inventory of Cabernet and Chardonnay since sales seem to strong with those wines . Bacchus may want to talk with their own marketing team about materials that would increase Chardonnay sales within Yellowstone Wine Distributing since all other wines are selling well for them and Bacchus could increase its own personal sales with the introductory of the other wine..</a:t>
            </a:r>
          </a:p>
        </p:txBody>
      </p:sp>
    </p:spTree>
    <p:extLst>
      <p:ext uri="{BB962C8B-B14F-4D97-AF65-F5344CB8AC3E}">
        <p14:creationId xmlns:p14="http://schemas.microsoft.com/office/powerpoint/2010/main" val="1758022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838200" y="365125"/>
            <a:ext cx="10515600" cy="727916"/>
          </a:xfrm>
        </p:spPr>
        <p:txBody>
          <a:bodyPr/>
          <a:lstStyle/>
          <a:p>
            <a:pPr algn="ctr"/>
            <a:r>
              <a:rPr lang="en-US">
                <a:cs typeface="Calibri Light" panose="020F0302020204030204"/>
              </a:rPr>
              <a:t>Group Introduction</a:t>
            </a:r>
          </a:p>
        </p:txBody>
      </p:sp>
      <p:pic>
        <p:nvPicPr>
          <p:cNvPr id="4" name="Picture 5">
            <a:extLst>
              <a:ext uri="{FF2B5EF4-FFF2-40B4-BE49-F238E27FC236}">
                <a16:creationId xmlns:a16="http://schemas.microsoft.com/office/drawing/2014/main" id="{B12B6693-3D7E-4CE4-8874-D43AE0D6C364}"/>
              </a:ext>
            </a:extLst>
          </p:cNvPr>
          <p:cNvPicPr>
            <a:picLocks noGrp="1" noChangeAspect="1"/>
          </p:cNvPicPr>
          <p:nvPr>
            <p:ph idx="1"/>
          </p:nvPr>
        </p:nvPicPr>
        <p:blipFill>
          <a:blip r:embed="rId3"/>
          <a:stretch>
            <a:fillRect/>
          </a:stretch>
        </p:blipFill>
        <p:spPr>
          <a:xfrm rot="5400000">
            <a:off x="58613" y="1392331"/>
            <a:ext cx="1768103" cy="1183716"/>
          </a:xfrm>
        </p:spPr>
      </p:pic>
      <p:sp>
        <p:nvSpPr>
          <p:cNvPr id="6" name="TextBox 5">
            <a:extLst>
              <a:ext uri="{FF2B5EF4-FFF2-40B4-BE49-F238E27FC236}">
                <a16:creationId xmlns:a16="http://schemas.microsoft.com/office/drawing/2014/main" id="{CDFCCDAF-FA7E-4AD8-B617-80FADCC01A03}"/>
              </a:ext>
            </a:extLst>
          </p:cNvPr>
          <p:cNvSpPr txBox="1"/>
          <p:nvPr/>
        </p:nvSpPr>
        <p:spPr>
          <a:xfrm>
            <a:off x="2139576" y="1086224"/>
            <a:ext cx="877943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Hello, my name's Benjamin Bordwell. I live in Ames, Iowa with my Wife. Currently, I work at a distribution center that supplies a large grocery store chain. I've lived many places, including Alabama, Germany, Kansas, and Iowa. There is love engrained in me for problem solving leading to  how I got into software development in the first place, and, am now pursuing a degree in it.</a:t>
            </a:r>
            <a:endParaRPr lang="en-US"/>
          </a:p>
        </p:txBody>
      </p:sp>
      <p:pic>
        <p:nvPicPr>
          <p:cNvPr id="3" name="Picture 6">
            <a:extLst>
              <a:ext uri="{FF2B5EF4-FFF2-40B4-BE49-F238E27FC236}">
                <a16:creationId xmlns:a16="http://schemas.microsoft.com/office/drawing/2014/main" id="{5CDCE2F6-E075-4789-A2EF-A5A5D07092B0}"/>
              </a:ext>
            </a:extLst>
          </p:cNvPr>
          <p:cNvPicPr>
            <a:picLocks noChangeAspect="1"/>
          </p:cNvPicPr>
          <p:nvPr/>
        </p:nvPicPr>
        <p:blipFill>
          <a:blip r:embed="rId4"/>
          <a:stretch>
            <a:fillRect/>
          </a:stretch>
        </p:blipFill>
        <p:spPr>
          <a:xfrm>
            <a:off x="346635" y="3431241"/>
            <a:ext cx="1293906" cy="981636"/>
          </a:xfrm>
          <a:prstGeom prst="rect">
            <a:avLst/>
          </a:prstGeom>
        </p:spPr>
      </p:pic>
      <p:sp>
        <p:nvSpPr>
          <p:cNvPr id="7" name="TextBox 6">
            <a:extLst>
              <a:ext uri="{FF2B5EF4-FFF2-40B4-BE49-F238E27FC236}">
                <a16:creationId xmlns:a16="http://schemas.microsoft.com/office/drawing/2014/main" id="{764794D2-48A5-4659-99BE-685720E85F4D}"/>
              </a:ext>
            </a:extLst>
          </p:cNvPr>
          <p:cNvSpPr txBox="1"/>
          <p:nvPr/>
        </p:nvSpPr>
        <p:spPr>
          <a:xfrm>
            <a:off x="2139576" y="3349812"/>
            <a:ext cx="877943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Hello, I'm Nelson Morales. I have the pleasure of calling Orlando, Florida, the house of "Mikey Mouse", my home. At present moment, I call Walt Disney  World my place of employment, as a server in one of their many restaurants. I too have labeled a few different areas my home, from Las Vegas, Nevada, to Long Island, New York, and Orlando, Florida. I have always been thoroughly interested in software application and its design/implementation within society. That curiosity has led me to the degree that I'm seeking.</a:t>
            </a:r>
            <a:endParaRPr lang="en-US"/>
          </a:p>
        </p:txBody>
      </p:sp>
    </p:spTree>
    <p:extLst>
      <p:ext uri="{BB962C8B-B14F-4D97-AF65-F5344CB8AC3E}">
        <p14:creationId xmlns:p14="http://schemas.microsoft.com/office/powerpoint/2010/main" val="3347891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838200" y="365125"/>
            <a:ext cx="10515600" cy="727916"/>
          </a:xfrm>
        </p:spPr>
        <p:txBody>
          <a:bodyPr/>
          <a:lstStyle/>
          <a:p>
            <a:pPr algn="ctr"/>
            <a:r>
              <a:rPr lang="en-US">
                <a:cs typeface="Calibri Light" panose="020F0302020204030204"/>
              </a:rPr>
              <a:t>Group Introduction</a:t>
            </a:r>
          </a:p>
        </p:txBody>
      </p:sp>
      <p:sp>
        <p:nvSpPr>
          <p:cNvPr id="6" name="TextBox 5">
            <a:extLst>
              <a:ext uri="{FF2B5EF4-FFF2-40B4-BE49-F238E27FC236}">
                <a16:creationId xmlns:a16="http://schemas.microsoft.com/office/drawing/2014/main" id="{CDFCCDAF-FA7E-4AD8-B617-80FADCC01A03}"/>
              </a:ext>
            </a:extLst>
          </p:cNvPr>
          <p:cNvSpPr txBox="1"/>
          <p:nvPr/>
        </p:nvSpPr>
        <p:spPr>
          <a:xfrm>
            <a:off x="2139576" y="1316262"/>
            <a:ext cx="877943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Hi, I am Ryan Songcuan. I grew up an Air Force brat and moved around a lot growing up, and I'm currently calling Nebraska home. I graduated from Gonzaga University with a degree in Sport Management and Marketing in 2016 but joined this Software Development program for a career change. I'm currently engaged and will get married in June 2022. </a:t>
            </a:r>
            <a:endParaRPr lang="en-US" dirty="0"/>
          </a:p>
        </p:txBody>
      </p:sp>
      <p:sp>
        <p:nvSpPr>
          <p:cNvPr id="7" name="TextBox 6">
            <a:extLst>
              <a:ext uri="{FF2B5EF4-FFF2-40B4-BE49-F238E27FC236}">
                <a16:creationId xmlns:a16="http://schemas.microsoft.com/office/drawing/2014/main" id="{764794D2-48A5-4659-99BE-685720E85F4D}"/>
              </a:ext>
            </a:extLst>
          </p:cNvPr>
          <p:cNvSpPr txBox="1"/>
          <p:nvPr/>
        </p:nvSpPr>
        <p:spPr>
          <a:xfrm>
            <a:off x="2096033" y="4242441"/>
            <a:ext cx="877943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Hello, my name is Dawood </a:t>
            </a:r>
            <a:r>
              <a:rPr lang="en-US" dirty="0" err="1">
                <a:cs typeface="Calibri"/>
              </a:rPr>
              <a:t>Hadi</a:t>
            </a:r>
            <a:r>
              <a:rPr lang="en-US" dirty="0">
                <a:cs typeface="Calibri"/>
              </a:rPr>
              <a:t>. I was born and raised in Omaha, Nebraska. I graduated from Metropolitan Community College with an associates degree in Applied science majoring in IT with a minor in programming for database and web. I am </a:t>
            </a:r>
            <a:r>
              <a:rPr lang="en-US" dirty="0" err="1">
                <a:cs typeface="Calibri"/>
              </a:rPr>
              <a:t>currrently</a:t>
            </a:r>
            <a:r>
              <a:rPr lang="en-US" dirty="0">
                <a:cs typeface="Calibri"/>
              </a:rPr>
              <a:t> in the process of majoring with a BS in Software </a:t>
            </a:r>
            <a:r>
              <a:rPr lang="en-US" dirty="0" err="1">
                <a:cs typeface="Calibri"/>
              </a:rPr>
              <a:t>developmen</a:t>
            </a:r>
            <a:r>
              <a:rPr lang="en-US" dirty="0">
                <a:cs typeface="Calibri"/>
              </a:rPr>
              <a:t>​t because of how interesting coding looked to me.</a:t>
            </a:r>
          </a:p>
        </p:txBody>
      </p:sp>
      <p:pic>
        <p:nvPicPr>
          <p:cNvPr id="12" name="Picture 12" descr="A picture containing person, outdoor&#10;&#10;Description automatically generated">
            <a:extLst>
              <a:ext uri="{FF2B5EF4-FFF2-40B4-BE49-F238E27FC236}">
                <a16:creationId xmlns:a16="http://schemas.microsoft.com/office/drawing/2014/main" id="{F020C001-AC16-4E55-A85F-22D2AD93FA3C}"/>
              </a:ext>
            </a:extLst>
          </p:cNvPr>
          <p:cNvPicPr>
            <a:picLocks noChangeAspect="1"/>
          </p:cNvPicPr>
          <p:nvPr/>
        </p:nvPicPr>
        <p:blipFill>
          <a:blip r:embed="rId3"/>
          <a:stretch>
            <a:fillRect/>
          </a:stretch>
        </p:blipFill>
        <p:spPr>
          <a:xfrm>
            <a:off x="396153" y="1012165"/>
            <a:ext cx="1206146" cy="1800047"/>
          </a:xfrm>
          <a:prstGeom prst="rect">
            <a:avLst/>
          </a:prstGeom>
        </p:spPr>
      </p:pic>
      <p:sp>
        <p:nvSpPr>
          <p:cNvPr id="8" name="Rectangle 7">
            <a:extLst>
              <a:ext uri="{FF2B5EF4-FFF2-40B4-BE49-F238E27FC236}">
                <a16:creationId xmlns:a16="http://schemas.microsoft.com/office/drawing/2014/main" id="{5D28D0A0-766F-4FA5-9412-B6763B507B97}"/>
              </a:ext>
            </a:extLst>
          </p:cNvPr>
          <p:cNvSpPr/>
          <p:nvPr/>
        </p:nvSpPr>
        <p:spPr>
          <a:xfrm>
            <a:off x="396875" y="3709761"/>
            <a:ext cx="1310786" cy="17925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a:extLst>
              <a:ext uri="{FF2B5EF4-FFF2-40B4-BE49-F238E27FC236}">
                <a16:creationId xmlns:a16="http://schemas.microsoft.com/office/drawing/2014/main" id="{6CBE0260-BA10-4023-B3B4-7C8F29397091}"/>
              </a:ext>
            </a:extLst>
          </p:cNvPr>
          <p:cNvPicPr>
            <a:picLocks noChangeAspect="1"/>
          </p:cNvPicPr>
          <p:nvPr/>
        </p:nvPicPr>
        <p:blipFill>
          <a:blip r:embed="rId4"/>
          <a:stretch>
            <a:fillRect/>
          </a:stretch>
        </p:blipFill>
        <p:spPr>
          <a:xfrm>
            <a:off x="370114" y="3706674"/>
            <a:ext cx="1482273" cy="1893940"/>
          </a:xfrm>
          <a:prstGeom prst="rect">
            <a:avLst/>
          </a:prstGeom>
        </p:spPr>
      </p:pic>
    </p:spTree>
    <p:extLst>
      <p:ext uri="{BB962C8B-B14F-4D97-AF65-F5344CB8AC3E}">
        <p14:creationId xmlns:p14="http://schemas.microsoft.com/office/powerpoint/2010/main" val="1200957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a:cs typeface="Calibri Light" panose="020F0302020204030204"/>
              </a:rPr>
              <a:t>Case Study Description</a:t>
            </a:r>
          </a:p>
        </p:txBody>
      </p:sp>
      <p:sp>
        <p:nvSpPr>
          <p:cNvPr id="3" name="Content Placeholder 2">
            <a:extLst>
              <a:ext uri="{FF2B5EF4-FFF2-40B4-BE49-F238E27FC236}">
                <a16:creationId xmlns:a16="http://schemas.microsoft.com/office/drawing/2014/main" id="{F9340555-0A68-4335-B968-1339E8FB0B0E}"/>
              </a:ext>
            </a:extLst>
          </p:cNvPr>
          <p:cNvSpPr>
            <a:spLocks noGrp="1"/>
          </p:cNvSpPr>
          <p:nvPr>
            <p:ph idx="1"/>
          </p:nvPr>
        </p:nvSpPr>
        <p:spPr>
          <a:xfrm>
            <a:off x="830729" y="1437154"/>
            <a:ext cx="10515600" cy="4351338"/>
          </a:xfrm>
        </p:spPr>
        <p:txBody>
          <a:bodyPr vert="horz" lIns="91440" tIns="45720" rIns="91440" bIns="45720" rtlCol="0" anchor="t">
            <a:normAutofit fontScale="92500"/>
          </a:bodyPr>
          <a:lstStyle/>
          <a:p>
            <a:pPr marL="0" indent="0">
              <a:buNone/>
            </a:pPr>
            <a:r>
              <a:rPr lang="en-US" sz="2000" dirty="0">
                <a:cs typeface="Calibri"/>
              </a:rPr>
              <a:t>George Bacchus owned Bacchus Winery, retired 3 years ago, and hand the family business down to son's Stan and Davis.</a:t>
            </a:r>
          </a:p>
          <a:p>
            <a:pPr marL="0" indent="0">
              <a:buNone/>
            </a:pPr>
            <a:r>
              <a:rPr lang="en-US" sz="2000" dirty="0">
                <a:cs typeface="Calibri"/>
              </a:rPr>
              <a:t>Upon their retainment, all existing employees were kept. Among them, important ones such as Janet Collins, department head of finances and payroll. Roz Murphy, department head, and assistant, Bob Ulrich, of marketing. Henry Doyle, production</a:t>
            </a:r>
            <a:r>
              <a:rPr lang="en-US" sz="1800" dirty="0">
                <a:cs typeface="Calibri"/>
              </a:rPr>
              <a:t> l</a:t>
            </a:r>
            <a:r>
              <a:rPr lang="en-US" sz="2000" dirty="0">
                <a:cs typeface="Calibri"/>
              </a:rPr>
              <a:t>ine department head, leading 20 employees. Last, but not least, Maria Constanza, department head of distribution.</a:t>
            </a:r>
          </a:p>
          <a:p>
            <a:pPr marL="0" indent="0">
              <a:buNone/>
            </a:pPr>
            <a:r>
              <a:rPr lang="en-US" sz="2000" dirty="0">
                <a:cs typeface="Calibri"/>
              </a:rPr>
              <a:t>Major wines produced; </a:t>
            </a:r>
            <a:r>
              <a:rPr lang="en-US" sz="2000" dirty="0" err="1">
                <a:cs typeface="Calibri"/>
              </a:rPr>
              <a:t>Melot</a:t>
            </a:r>
            <a:r>
              <a:rPr lang="en-US" sz="2000" dirty="0">
                <a:cs typeface="Calibri"/>
              </a:rPr>
              <a:t>, Cabernet, Chablis, and Chardonnay. Stan and Davis have a yearly look into the business but with supplies such as bottles/corks coming from one supplier, labels/boxes from another, and vats/tubing even coming from another there is a sense of disarray among the business.</a:t>
            </a:r>
          </a:p>
          <a:p>
            <a:pPr marL="0" indent="0">
              <a:buNone/>
            </a:pPr>
            <a:r>
              <a:rPr lang="en-US" sz="2000" dirty="0">
                <a:cs typeface="Calibri"/>
              </a:rPr>
              <a:t>They need reported information on if all suppliers are delivering on time, if there is any large gaps between expected and actual delivery, and monthly reports on any problem areas. They’re  also needing reports on if all wines are selling as originally thought. If not, which one isn't selling? Reports are, as well, needed of the individual wine distributors. Lastly, to make sure all employees are paid correctly, reports needed to be produced of employees' hours clocked for the last 4 quarters.</a:t>
            </a:r>
          </a:p>
          <a:p>
            <a:pPr marL="0" indent="0">
              <a:buNone/>
            </a:pPr>
            <a:endParaRPr lang="en-US" sz="2000" dirty="0">
              <a:cs typeface="Calibri"/>
            </a:endParaRPr>
          </a:p>
        </p:txBody>
      </p:sp>
    </p:spTree>
    <p:extLst>
      <p:ext uri="{BB962C8B-B14F-4D97-AF65-F5344CB8AC3E}">
        <p14:creationId xmlns:p14="http://schemas.microsoft.com/office/powerpoint/2010/main" val="2505752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838200" y="103654"/>
            <a:ext cx="10515600" cy="877328"/>
          </a:xfrm>
        </p:spPr>
        <p:txBody>
          <a:bodyPr/>
          <a:lstStyle/>
          <a:p>
            <a:pPr algn="ctr"/>
            <a:r>
              <a:rPr lang="en-US" b="1" u="sng" dirty="0">
                <a:cs typeface="Calibri Light"/>
              </a:rPr>
              <a:t>ORD (Oriented Relational Diagram):</a:t>
            </a:r>
          </a:p>
        </p:txBody>
      </p:sp>
      <p:pic>
        <p:nvPicPr>
          <p:cNvPr id="7" name="Picture 7" descr="Diagram&#10;&#10;Description automatically generated">
            <a:extLst>
              <a:ext uri="{FF2B5EF4-FFF2-40B4-BE49-F238E27FC236}">
                <a16:creationId xmlns:a16="http://schemas.microsoft.com/office/drawing/2014/main" id="{AEA9525C-0A49-4D83-8803-9F9FB24E1972}"/>
              </a:ext>
            </a:extLst>
          </p:cNvPr>
          <p:cNvPicPr>
            <a:picLocks noGrp="1" noChangeAspect="1"/>
          </p:cNvPicPr>
          <p:nvPr>
            <p:ph idx="1"/>
          </p:nvPr>
        </p:nvPicPr>
        <p:blipFill>
          <a:blip r:embed="rId3"/>
          <a:stretch>
            <a:fillRect/>
          </a:stretch>
        </p:blipFill>
        <p:spPr>
          <a:xfrm>
            <a:off x="4116826" y="973978"/>
            <a:ext cx="3973289" cy="5770750"/>
          </a:xfrm>
        </p:spPr>
      </p:pic>
      <p:sp>
        <p:nvSpPr>
          <p:cNvPr id="6" name="Title 1">
            <a:extLst>
              <a:ext uri="{FF2B5EF4-FFF2-40B4-BE49-F238E27FC236}">
                <a16:creationId xmlns:a16="http://schemas.microsoft.com/office/drawing/2014/main" id="{28FF21F0-0877-4227-BB0F-8E1674AF0729}"/>
              </a:ext>
            </a:extLst>
          </p:cNvPr>
          <p:cNvSpPr txBox="1">
            <a:spLocks/>
          </p:cNvSpPr>
          <p:nvPr/>
        </p:nvSpPr>
        <p:spPr>
          <a:xfrm>
            <a:off x="102526" y="1911367"/>
            <a:ext cx="4869287" cy="20891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b="1" u="sng" dirty="0">
                <a:cs typeface="Calibri Light"/>
              </a:rPr>
              <a:t>Business Rules:</a:t>
            </a:r>
          </a:p>
          <a:p>
            <a:pPr marL="342900" indent="-342900">
              <a:buFont typeface="Arial" panose="020B0604020202020204" pitchFamily="34" charset="0"/>
              <a:buChar char="•"/>
            </a:pPr>
            <a:r>
              <a:rPr lang="en-US" sz="2000" b="1" u="sng" dirty="0">
                <a:cs typeface="Calibri Light"/>
              </a:rPr>
              <a:t>An Employee has many clock-ins</a:t>
            </a:r>
          </a:p>
          <a:p>
            <a:pPr marL="342900" indent="-342900">
              <a:buFont typeface="Arial" panose="020B0604020202020204" pitchFamily="34" charset="0"/>
              <a:buChar char="•"/>
            </a:pPr>
            <a:r>
              <a:rPr lang="en-US" sz="2000" b="1" u="sng" dirty="0">
                <a:cs typeface="Calibri Light"/>
              </a:rPr>
              <a:t>A Supplier has many Supply Orders</a:t>
            </a:r>
          </a:p>
          <a:p>
            <a:pPr marL="342900" indent="-342900">
              <a:buFont typeface="Arial" panose="020B0604020202020204" pitchFamily="34" charset="0"/>
              <a:buChar char="•"/>
            </a:pPr>
            <a:r>
              <a:rPr lang="en-US" sz="2000" b="1" u="sng" dirty="0">
                <a:cs typeface="Calibri Light"/>
              </a:rPr>
              <a:t>A Supplier has many Supplies</a:t>
            </a:r>
          </a:p>
          <a:p>
            <a:pPr marL="342900" indent="-342900">
              <a:buFont typeface="Arial" panose="020B0604020202020204" pitchFamily="34" charset="0"/>
              <a:buChar char="•"/>
            </a:pPr>
            <a:r>
              <a:rPr lang="en-US" sz="2000" b="1" u="sng" dirty="0">
                <a:cs typeface="Calibri Light"/>
              </a:rPr>
              <a:t>A Distributer has many Orders</a:t>
            </a:r>
          </a:p>
          <a:p>
            <a:pPr marL="342900" indent="-342900">
              <a:buFont typeface="Arial" panose="020B0604020202020204" pitchFamily="34" charset="0"/>
              <a:buChar char="•"/>
            </a:pPr>
            <a:r>
              <a:rPr lang="en-US" sz="2000" b="1" u="sng" dirty="0">
                <a:cs typeface="Calibri Light"/>
              </a:rPr>
              <a:t>A Winery has many Wines</a:t>
            </a:r>
          </a:p>
        </p:txBody>
      </p:sp>
    </p:spTree>
    <p:extLst>
      <p:ext uri="{BB962C8B-B14F-4D97-AF65-F5344CB8AC3E}">
        <p14:creationId xmlns:p14="http://schemas.microsoft.com/office/powerpoint/2010/main" val="2694346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Assumptions:</a:t>
            </a:r>
          </a:p>
        </p:txBody>
      </p:sp>
      <p:sp>
        <p:nvSpPr>
          <p:cNvPr id="3" name="Content Placeholder 2">
            <a:extLst>
              <a:ext uri="{FF2B5EF4-FFF2-40B4-BE49-F238E27FC236}">
                <a16:creationId xmlns:a16="http://schemas.microsoft.com/office/drawing/2014/main" id="{F9340555-0A68-4335-B968-1339E8FB0B0E}"/>
              </a:ext>
            </a:extLst>
          </p:cNvPr>
          <p:cNvSpPr>
            <a:spLocks noGrp="1"/>
          </p:cNvSpPr>
          <p:nvPr>
            <p:ph idx="1"/>
          </p:nvPr>
        </p:nvSpPr>
        <p:spPr/>
        <p:txBody>
          <a:bodyPr vert="horz" lIns="91440" tIns="45720" rIns="91440" bIns="45720" rtlCol="0" anchor="t">
            <a:normAutofit lnSpcReduction="10000"/>
          </a:bodyPr>
          <a:lstStyle/>
          <a:p>
            <a:pPr marL="0" indent="0">
              <a:buNone/>
            </a:pPr>
            <a:endParaRPr lang="en-US">
              <a:cs typeface="Calibri" panose="020F0502020204030204"/>
            </a:endParaRPr>
          </a:p>
          <a:p>
            <a:pPr marL="457200" indent="-457200"/>
            <a:r>
              <a:rPr lang="en-US">
                <a:ea typeface="+mn-lt"/>
                <a:cs typeface="+mn-lt"/>
              </a:rPr>
              <a:t>Distributors order wine by the case, not individual bottles</a:t>
            </a:r>
            <a:endParaRPr lang="en-US">
              <a:cs typeface="Calibri" panose="020F0502020204030204"/>
            </a:endParaRPr>
          </a:p>
          <a:p>
            <a:pPr marL="457200" indent="-457200"/>
            <a:r>
              <a:rPr lang="en-US">
                <a:ea typeface="+mn-lt"/>
                <a:cs typeface="+mn-lt"/>
              </a:rPr>
              <a:t>Each case contains 12 bottles</a:t>
            </a:r>
            <a:endParaRPr lang="en-US">
              <a:cs typeface="Calibri" panose="020F0502020204030204"/>
            </a:endParaRPr>
          </a:p>
          <a:p>
            <a:pPr marL="457200" indent="-457200"/>
            <a:r>
              <a:rPr lang="en-US">
                <a:ea typeface="+mn-lt"/>
                <a:cs typeface="+mn-lt"/>
              </a:rPr>
              <a:t>Each bottle uses one cork and one label</a:t>
            </a:r>
          </a:p>
          <a:p>
            <a:pPr marL="457200" indent="-457200"/>
            <a:r>
              <a:rPr lang="en-US">
                <a:ea typeface="+mn-lt"/>
                <a:cs typeface="+mn-lt"/>
              </a:rPr>
              <a:t>If an employee clocks in, it is assumed they worked 8 hours that day</a:t>
            </a:r>
            <a:endParaRPr lang="en-US">
              <a:cs typeface="Calibri" panose="020F0502020204030204"/>
            </a:endParaRPr>
          </a:p>
          <a:p>
            <a:pPr marL="457200" indent="-457200"/>
            <a:r>
              <a:rPr lang="en-US">
                <a:ea typeface="+mn-lt"/>
                <a:cs typeface="+mn-lt"/>
              </a:rPr>
              <a:t>On-time delivery of each order requires delivery within 2 weeks</a:t>
            </a:r>
          </a:p>
          <a:p>
            <a:pPr marL="457200" indent="-457200"/>
            <a:r>
              <a:rPr lang="en-US">
                <a:ea typeface="+mn-lt"/>
                <a:cs typeface="+mn-lt"/>
              </a:rPr>
              <a:t>Orders are considered a late delivery if greater than 2 weeks from ship date</a:t>
            </a:r>
            <a:endParaRPr lang="en-US">
              <a:cs typeface="Calibri" panose="020F0502020204030204"/>
            </a:endParaRPr>
          </a:p>
          <a:p>
            <a:pPr marL="457200" indent="-457200"/>
            <a:r>
              <a:rPr lang="en-US">
                <a:ea typeface="+mn-lt"/>
                <a:cs typeface="+mn-lt"/>
              </a:rPr>
              <a:t>Use of  2 vats and 8 tubing per month when ordering supplies</a:t>
            </a:r>
            <a:endParaRPr lang="en-US">
              <a:cs typeface="Calibri" panose="020F0502020204030204"/>
            </a:endParaRPr>
          </a:p>
          <a:p>
            <a:endParaRPr lang="en-US">
              <a:cs typeface="Calibri" panose="020F0502020204030204"/>
            </a:endParaRPr>
          </a:p>
        </p:txBody>
      </p:sp>
    </p:spTree>
    <p:extLst>
      <p:ext uri="{BB962C8B-B14F-4D97-AF65-F5344CB8AC3E}">
        <p14:creationId xmlns:p14="http://schemas.microsoft.com/office/powerpoint/2010/main" val="3907787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p:txBody>
          <a:bodyPr/>
          <a:lstStyle/>
          <a:p>
            <a:pPr algn="ctr"/>
            <a:r>
              <a:rPr lang="en-US" b="1" u="sng" dirty="0">
                <a:cs typeface="Calibri Light" panose="020F0302020204030204"/>
              </a:rPr>
              <a:t>Report 1 Description:</a:t>
            </a:r>
          </a:p>
        </p:txBody>
      </p:sp>
      <p:sp>
        <p:nvSpPr>
          <p:cNvPr id="3" name="Content Placeholder 2">
            <a:extLst>
              <a:ext uri="{FF2B5EF4-FFF2-40B4-BE49-F238E27FC236}">
                <a16:creationId xmlns:a16="http://schemas.microsoft.com/office/drawing/2014/main" id="{F9340555-0A68-4335-B968-1339E8FB0B0E}"/>
              </a:ext>
            </a:extLst>
          </p:cNvPr>
          <p:cNvSpPr>
            <a:spLocks noGrp="1"/>
          </p:cNvSpPr>
          <p:nvPr>
            <p:ph idx="1"/>
          </p:nvPr>
        </p:nvSpPr>
        <p:spPr/>
        <p:txBody>
          <a:bodyPr vert="horz" lIns="91440" tIns="45720" rIns="91440" bIns="45720" rtlCol="0" anchor="t">
            <a:normAutofit/>
          </a:bodyPr>
          <a:lstStyle/>
          <a:p>
            <a:r>
              <a:rPr lang="en-US">
                <a:cs typeface="Calibri"/>
              </a:rPr>
              <a:t>The first report generated was to determine if the supplies from all suppliers were on time or late, and what the average late time was as a total result. Here the Bacchus' can decide on possibly changing suppliers or finding out how they lessen lag time.</a:t>
            </a:r>
            <a:endParaRPr lang="en-US"/>
          </a:p>
        </p:txBody>
      </p:sp>
    </p:spTree>
    <p:extLst>
      <p:ext uri="{BB962C8B-B14F-4D97-AF65-F5344CB8AC3E}">
        <p14:creationId xmlns:p14="http://schemas.microsoft.com/office/powerpoint/2010/main" val="3362825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pic>
        <p:nvPicPr>
          <p:cNvPr id="4" name="Picture 5" descr="Text&#10;&#10;Description automatically generated">
            <a:extLst>
              <a:ext uri="{FF2B5EF4-FFF2-40B4-BE49-F238E27FC236}">
                <a16:creationId xmlns:a16="http://schemas.microsoft.com/office/drawing/2014/main" id="{AD14D5E8-8949-4115-B9B4-2EB2BF3079AA}"/>
              </a:ext>
            </a:extLst>
          </p:cNvPr>
          <p:cNvPicPr>
            <a:picLocks noGrp="1" noChangeAspect="1"/>
          </p:cNvPicPr>
          <p:nvPr>
            <p:ph idx="1"/>
          </p:nvPr>
        </p:nvPicPr>
        <p:blipFill>
          <a:blip r:embed="rId3"/>
          <a:stretch>
            <a:fillRect/>
          </a:stretch>
        </p:blipFill>
        <p:spPr>
          <a:xfrm>
            <a:off x="2041302" y="833579"/>
            <a:ext cx="7868992" cy="5496387"/>
          </a:xfrm>
        </p:spPr>
      </p:pic>
      <p:sp>
        <p:nvSpPr>
          <p:cNvPr id="7" name="Title 1">
            <a:extLst>
              <a:ext uri="{FF2B5EF4-FFF2-40B4-BE49-F238E27FC236}">
                <a16:creationId xmlns:a16="http://schemas.microsoft.com/office/drawing/2014/main" id="{A2EF9A9E-B548-43C0-BBBC-F8B4DA39BF83}"/>
              </a:ext>
            </a:extLst>
          </p:cNvPr>
          <p:cNvSpPr txBox="1">
            <a:spLocks/>
          </p:cNvSpPr>
          <p:nvPr/>
        </p:nvSpPr>
        <p:spPr>
          <a:xfrm>
            <a:off x="990600" y="84231"/>
            <a:ext cx="10515600" cy="74285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u="sng" dirty="0">
                <a:cs typeface="Calibri Light" panose="020F0302020204030204"/>
              </a:rPr>
              <a:t>Report 1:</a:t>
            </a:r>
          </a:p>
        </p:txBody>
      </p:sp>
    </p:spTree>
    <p:extLst>
      <p:ext uri="{BB962C8B-B14F-4D97-AF65-F5344CB8AC3E}">
        <p14:creationId xmlns:p14="http://schemas.microsoft.com/office/powerpoint/2010/main" val="2860595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Free Stock Photo - Public Domain Pictures">
            <a:extLst>
              <a:ext uri="{FF2B5EF4-FFF2-40B4-BE49-F238E27FC236}">
                <a16:creationId xmlns:a16="http://schemas.microsoft.com/office/drawing/2014/main" id="{07E37A57-7F34-4AC5-A6E5-C795E23BA93F}"/>
              </a:ext>
            </a:extLst>
          </p:cNvPr>
          <p:cNvPicPr>
            <a:picLocks noChangeAspect="1"/>
          </p:cNvPicPr>
          <p:nvPr/>
        </p:nvPicPr>
        <p:blipFill rotWithShape="1">
          <a:blip r:embed="rId2"/>
          <a:srcRect t="8970" b="6140"/>
          <a:stretch/>
        </p:blipFill>
        <p:spPr>
          <a:xfrm>
            <a:off x="20" y="1282"/>
            <a:ext cx="12191980" cy="6856718"/>
          </a:xfrm>
          <a:prstGeom prst="rect">
            <a:avLst/>
          </a:prstGeom>
        </p:spPr>
      </p:pic>
      <p:sp>
        <p:nvSpPr>
          <p:cNvPr id="2" name="Title 1">
            <a:extLst>
              <a:ext uri="{FF2B5EF4-FFF2-40B4-BE49-F238E27FC236}">
                <a16:creationId xmlns:a16="http://schemas.microsoft.com/office/drawing/2014/main" id="{5B3BF635-CFF1-4626-B7EE-4CC7537F583C}"/>
              </a:ext>
            </a:extLst>
          </p:cNvPr>
          <p:cNvSpPr>
            <a:spLocks noGrp="1"/>
          </p:cNvSpPr>
          <p:nvPr>
            <p:ph type="title"/>
          </p:nvPr>
        </p:nvSpPr>
        <p:spPr>
          <a:xfrm>
            <a:off x="384578" y="1343425"/>
            <a:ext cx="10515600" cy="1616917"/>
          </a:xfrm>
        </p:spPr>
        <p:txBody>
          <a:bodyPr vert="horz" lIns="91440" tIns="45720" rIns="91440" bIns="45720" rtlCol="0" anchor="ctr">
            <a:noAutofit/>
          </a:bodyPr>
          <a:lstStyle/>
          <a:p>
            <a:r>
              <a:rPr lang="en-US" sz="3200" dirty="0">
                <a:cs typeface="Calibri Light" panose="020F0302020204030204"/>
              </a:rPr>
              <a:t>There were orders for January and October, so the Bacchus brothers have the opportunity to looking into ordering from suppliers during other months but from the reports show the B &amp; C have been late by either 4 or 17 days late. This can ultimately hurt business and is cause for alarm.</a:t>
            </a:r>
          </a:p>
        </p:txBody>
      </p:sp>
      <p:sp>
        <p:nvSpPr>
          <p:cNvPr id="7" name="Title 1">
            <a:extLst>
              <a:ext uri="{FF2B5EF4-FFF2-40B4-BE49-F238E27FC236}">
                <a16:creationId xmlns:a16="http://schemas.microsoft.com/office/drawing/2014/main" id="{A2EF9A9E-B548-43C0-BBBC-F8B4DA39BF83}"/>
              </a:ext>
            </a:extLst>
          </p:cNvPr>
          <p:cNvSpPr txBox="1">
            <a:spLocks/>
          </p:cNvSpPr>
          <p:nvPr/>
        </p:nvSpPr>
        <p:spPr>
          <a:xfrm>
            <a:off x="990600" y="84231"/>
            <a:ext cx="10515600" cy="74285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u="sng" dirty="0">
                <a:cs typeface="Calibri Light" panose="020F0302020204030204"/>
              </a:rPr>
              <a:t>Report 1 Result:</a:t>
            </a:r>
          </a:p>
        </p:txBody>
      </p:sp>
    </p:spTree>
    <p:extLst>
      <p:ext uri="{BB962C8B-B14F-4D97-AF65-F5344CB8AC3E}">
        <p14:creationId xmlns:p14="http://schemas.microsoft.com/office/powerpoint/2010/main" val="15949729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1087</Words>
  <Application>Microsoft Office PowerPoint</Application>
  <PresentationFormat>Widescreen</PresentationFormat>
  <Paragraphs>46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Bacchus Winery Case Study CSD 310</vt:lpstr>
      <vt:lpstr>Group Introduction</vt:lpstr>
      <vt:lpstr>Group Introduction</vt:lpstr>
      <vt:lpstr>Case Study Description</vt:lpstr>
      <vt:lpstr>ORD (Oriented Relational Diagram):</vt:lpstr>
      <vt:lpstr>Assumptions:</vt:lpstr>
      <vt:lpstr>Report 1 Description:</vt:lpstr>
      <vt:lpstr>PowerPoint Presentation</vt:lpstr>
      <vt:lpstr>There were orders for January and October, so the Bacchus brothers have the opportunity to looking into ordering from suppliers during other months but from the reports show the B &amp; C have been late by either 4 or 17 days late. This can ultimately hurt business and is cause for alarm.</vt:lpstr>
      <vt:lpstr>Report 2 Description:</vt:lpstr>
      <vt:lpstr>Report 2:</vt:lpstr>
      <vt:lpstr>Report 2 Result:</vt:lpstr>
      <vt:lpstr>Report 3 Description:</vt:lpstr>
      <vt:lpstr>Report 3:</vt:lpstr>
      <vt:lpstr>Report 3 Result: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Nelson Morales</cp:lastModifiedBy>
  <cp:revision>5</cp:revision>
  <dcterms:created xsi:type="dcterms:W3CDTF">2021-12-09T03:05:57Z</dcterms:created>
  <dcterms:modified xsi:type="dcterms:W3CDTF">2021-12-18T03:25:54Z</dcterms:modified>
</cp:coreProperties>
</file>

<file path=docProps/thumbnail.jpeg>
</file>